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58" r:id="rId2"/>
    <p:sldId id="295" r:id="rId3"/>
    <p:sldId id="297" r:id="rId4"/>
    <p:sldId id="307" r:id="rId5"/>
    <p:sldId id="308" r:id="rId6"/>
    <p:sldId id="290" r:id="rId7"/>
    <p:sldId id="260" r:id="rId8"/>
  </p:sldIdLst>
  <p:sldSz cx="12192000" cy="9144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7"/>
  </p:normalViewPr>
  <p:slideViewPr>
    <p:cSldViewPr snapToGrid="0" snapToObjects="1">
      <p:cViewPr>
        <p:scale>
          <a:sx n="81" d="100"/>
          <a:sy n="81" d="100"/>
        </p:scale>
        <p:origin x="175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0098F-80EB-B14C-9EF0-47776A586C5F}" type="datetimeFigureOut">
              <a:rPr kumimoji="1" lang="zh-CN" altLang="en-US" smtClean="0"/>
              <a:t>2017/4/4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A55F2-1A38-7748-9992-6AFADA4136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85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9097-F327-5843-A8D7-1AC5DB48571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4102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5DC500-3862-4244-AEA2-E6C2645D9F1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065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5DC500-3862-4244-AEA2-E6C2645D9F1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678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5DC500-3862-4244-AEA2-E6C2645D9F1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395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5DC500-3862-4244-AEA2-E6C2645D9F1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5088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5DC500-3862-4244-AEA2-E6C2645D9F1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1763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6484"/>
            <a:ext cx="103632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2717"/>
            <a:ext cx="9144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A36F-F37B-B846-9297-92C1910D3927}" type="datetimeFigureOut">
              <a:rPr kumimoji="1" lang="zh-CN" altLang="en-US" smtClean="0"/>
              <a:t>2017/4/4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A36F-F37B-B846-9297-92C1910D3927}" type="datetimeFigureOut">
              <a:rPr kumimoji="1" lang="zh-CN" altLang="en-US" smtClean="0"/>
              <a:t>2017/4/4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6834"/>
            <a:ext cx="2628900" cy="774911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6834"/>
            <a:ext cx="7734300" cy="774911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A36F-F37B-B846-9297-92C1910D3927}" type="datetimeFigureOut">
              <a:rPr kumimoji="1" lang="zh-CN" altLang="en-US" smtClean="0"/>
              <a:t>2017/4/4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A36F-F37B-B846-9297-92C1910D3927}" type="datetimeFigureOut">
              <a:rPr kumimoji="1" lang="zh-CN" altLang="en-US" smtClean="0"/>
              <a:t>2017/4/4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79653"/>
            <a:ext cx="105156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119286"/>
            <a:ext cx="105156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A36F-F37B-B846-9297-92C1910D3927}" type="datetimeFigureOut">
              <a:rPr kumimoji="1" lang="zh-CN" altLang="en-US" smtClean="0"/>
              <a:t>2017/4/4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4167"/>
            <a:ext cx="5181600" cy="58017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34167"/>
            <a:ext cx="5181600" cy="58017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A36F-F37B-B846-9297-92C1910D3927}" type="datetimeFigureOut">
              <a:rPr kumimoji="1" lang="zh-CN" altLang="en-US" smtClean="0"/>
              <a:t>2017/4/4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6836"/>
            <a:ext cx="10515600" cy="176741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41551"/>
            <a:ext cx="515778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40100"/>
            <a:ext cx="5157787" cy="49127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41551"/>
            <a:ext cx="518318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40100"/>
            <a:ext cx="5183188" cy="49127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A36F-F37B-B846-9297-92C1910D3927}" type="datetimeFigureOut">
              <a:rPr kumimoji="1" lang="zh-CN" altLang="en-US" smtClean="0"/>
              <a:t>2017/4/4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A36F-F37B-B846-9297-92C1910D3927}" type="datetimeFigureOut">
              <a:rPr kumimoji="1" lang="zh-CN" altLang="en-US" smtClean="0"/>
              <a:t>2017/4/4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A36F-F37B-B846-9297-92C1910D3927}" type="datetimeFigureOut">
              <a:rPr kumimoji="1" lang="zh-CN" altLang="en-US" smtClean="0"/>
              <a:t>2017/4/4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16569"/>
            <a:ext cx="61722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A36F-F37B-B846-9297-92C1910D3927}" type="datetimeFigureOut">
              <a:rPr kumimoji="1" lang="zh-CN" altLang="en-US" smtClean="0"/>
              <a:t>2017/4/4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16569"/>
            <a:ext cx="61722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A36F-F37B-B846-9297-92C1910D3927}" type="datetimeFigureOut">
              <a:rPr kumimoji="1" lang="zh-CN" altLang="en-US" smtClean="0"/>
              <a:t>2017/4/4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4A36F-F37B-B846-9297-92C1910D3927}" type="datetimeFigureOut">
              <a:rPr kumimoji="1" lang="zh-CN" altLang="en-US" smtClean="0"/>
              <a:t>2017/4/4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2264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6.tiff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9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xieyujia@gatech.edu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内容占位符 1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r="21324"/>
          <a:stretch/>
        </p:blipFill>
        <p:spPr>
          <a:xfrm>
            <a:off x="0" y="44984"/>
            <a:ext cx="12214170" cy="9197603"/>
          </a:xfrm>
          <a:prstGeom prst="rect">
            <a:avLst/>
          </a:prstGeom>
        </p:spPr>
      </p:pic>
      <p:sp>
        <p:nvSpPr>
          <p:cNvPr id="4" name="AutoShape 2" descr="rl.png"/>
          <p:cNvSpPr>
            <a:spLocks noChangeAspect="1" noChangeArrowheads="1"/>
          </p:cNvSpPr>
          <p:nvPr/>
        </p:nvSpPr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 t="3847" r="7963" b="8757"/>
          <a:stretch/>
        </p:blipFill>
        <p:spPr>
          <a:xfrm rot="21377030">
            <a:off x="5159989" y="3012355"/>
            <a:ext cx="6298109" cy="51763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8" t="4454" r="6262" b="9396"/>
          <a:stretch/>
        </p:blipFill>
        <p:spPr>
          <a:xfrm rot="20660322">
            <a:off x="929898" y="509802"/>
            <a:ext cx="5368977" cy="42481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4" t="5744" r="7525" b="9458"/>
          <a:stretch/>
        </p:blipFill>
        <p:spPr>
          <a:xfrm rot="1519964">
            <a:off x="824837" y="4896588"/>
            <a:ext cx="3770307" cy="299391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3521" y="89967"/>
            <a:ext cx="12241212" cy="9197603"/>
          </a:xfrm>
          <a:prstGeom prst="rect">
            <a:avLst/>
          </a:prstGeom>
          <a:solidFill>
            <a:schemeClr val="lt1">
              <a:alpha val="7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1066800" y="2914657"/>
            <a:ext cx="9694218" cy="2579104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txBody>
          <a:bodyPr vert="horz" lIns="121920" tIns="60960" rIns="121920" bIns="6096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5400" dirty="0" smtClean="0">
                <a:ea typeface="Microsoft YaHei" charset="-122"/>
                <a:cs typeface="Microsoft YaHei" charset="-122"/>
              </a:rPr>
              <a:t>Achieve Strict Monotony with Neural Network, and Implement with </a:t>
            </a:r>
            <a:r>
              <a:rPr lang="en-US" altLang="zh-CN" sz="5400" dirty="0" err="1" smtClean="0">
                <a:ea typeface="Microsoft YaHei" charset="-122"/>
                <a:cs typeface="Microsoft YaHei" charset="-122"/>
              </a:rPr>
              <a:t>TensorFlow</a:t>
            </a:r>
            <a:endParaRPr lang="en-US" altLang="zh-CN" sz="5400" dirty="0"/>
          </a:p>
        </p:txBody>
      </p:sp>
      <p:sp>
        <p:nvSpPr>
          <p:cNvPr id="9" name="副标题 2"/>
          <p:cNvSpPr txBox="1">
            <a:spLocks/>
          </p:cNvSpPr>
          <p:nvPr/>
        </p:nvSpPr>
        <p:spPr>
          <a:xfrm>
            <a:off x="6644197" y="5894687"/>
            <a:ext cx="6049488" cy="2140555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en-US" altLang="zh-CN" sz="2667" dirty="0"/>
              <a:t>Reporter: Yujia Xie            </a:t>
            </a:r>
          </a:p>
          <a:p>
            <a:pPr>
              <a:lnSpc>
                <a:spcPct val="120000"/>
              </a:lnSpc>
            </a:pPr>
            <a:r>
              <a:rPr kumimoji="1" lang="en-US" altLang="zh-CN" sz="2667" dirty="0"/>
              <a:t> Georgia  Institute of Technology</a:t>
            </a:r>
            <a:endParaRPr kumimoji="1" lang="zh-CN" altLang="en-US" sz="2667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34" y="943046"/>
            <a:ext cx="4676384" cy="117844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6400" y="2194587"/>
            <a:ext cx="2836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Report of</a:t>
            </a:r>
            <a:endParaRPr kumimoji="1" lang="zh-CN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11085" y="1"/>
            <a:ext cx="12192000" cy="49885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0" y="8745376"/>
            <a:ext cx="12192000" cy="53626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9076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457" y="-28821"/>
            <a:ext cx="10515600" cy="1767417"/>
          </a:xfrm>
        </p:spPr>
        <p:txBody>
          <a:bodyPr/>
          <a:lstStyle/>
          <a:p>
            <a:r>
              <a:rPr kumimoji="1" lang="en-US" altLang="zh-CN" sz="8800" dirty="0"/>
              <a:t>R</a:t>
            </a:r>
            <a:r>
              <a:rPr kumimoji="1" lang="en-US" altLang="zh-CN" dirty="0" smtClean="0"/>
              <a:t>EVIEW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04" y="204997"/>
            <a:ext cx="4676384" cy="1178448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0" y="1383445"/>
            <a:ext cx="12192000" cy="0"/>
          </a:xfrm>
          <a:prstGeom prst="line">
            <a:avLst/>
          </a:prstGeom>
          <a:ln w="57150">
            <a:solidFill>
              <a:srgbClr val="C89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 3"/>
          <p:cNvGrpSpPr/>
          <p:nvPr/>
        </p:nvGrpSpPr>
        <p:grpSpPr>
          <a:xfrm>
            <a:off x="1023091" y="3317714"/>
            <a:ext cx="4239856" cy="4995823"/>
            <a:chOff x="1265940" y="3534091"/>
            <a:chExt cx="4239856" cy="4995823"/>
          </a:xfrm>
        </p:grpSpPr>
        <p:grpSp>
          <p:nvGrpSpPr>
            <p:cNvPr id="73" name="组 72"/>
            <p:cNvGrpSpPr/>
            <p:nvPr/>
          </p:nvGrpSpPr>
          <p:grpSpPr>
            <a:xfrm>
              <a:off x="1265940" y="3847365"/>
              <a:ext cx="4239856" cy="4682549"/>
              <a:chOff x="1368241" y="3895441"/>
              <a:chExt cx="4239856" cy="46825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1553908" y="5905114"/>
                    <a:ext cx="4054189" cy="993940"/>
                  </a:xfrm>
                  <a:prstGeom prst="roundRect">
                    <a:avLst>
                      <a:gd name="adj" fmla="val 24205"/>
                    </a:avLst>
                  </a:prstGeom>
                  <a:noFill/>
                  <a:ln w="19050">
                    <a:solidFill>
                      <a:schemeClr val="accent4">
                        <a:lumMod val="75000"/>
                      </a:schemeClr>
                    </a:solidFill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altLang="zh-CN" sz="2000" dirty="0" smtClean="0"/>
                      <a:t>Update </a:t>
                    </a:r>
                    <a14:m>
                      <m:oMath xmlns:m="http://schemas.openxmlformats.org/officeDocument/2006/math">
                        <m:r>
                          <a:rPr kumimoji="1" lang="en-US" altLang="zh-CN" sz="2000" i="1">
                            <a:latin typeface="Cambria Math" charset="0"/>
                          </a:rPr>
                          <m:t>𝑤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𝑏</m:t>
                        </m:r>
                      </m:oMath>
                    </a14:m>
                    <a:r>
                      <a:rPr lang="en-US" altLang="zh-CN" sz="2000" dirty="0" smtClean="0"/>
                      <a:t> with loss function</a:t>
                    </a:r>
                  </a:p>
                  <a:p>
                    <a:pPr algn="ctr"/>
                    <a:r>
                      <a:rPr lang="en-US" altLang="zh-CN" sz="2000" dirty="0" smtClean="0"/>
                      <a:t>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latin typeface="Cambria Math" charset="0"/>
                          </a:rPr>
                          <m:t>L</m:t>
                        </m:r>
                        <m:r>
                          <a:rPr kumimoji="1" lang="en-US" altLang="zh-CN" sz="2000" b="0" i="0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𝐾𝐿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𝑞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|</m:t>
                        </m:r>
                        <m:d>
                          <m:dPr>
                            <m:begChr m:val="|"/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sub>
                            </m:sSub>
                          </m:e>
                        </m:d>
                      </m:oMath>
                    </a14:m>
                    <a:endParaRPr lang="en-US" altLang="zh-CN" sz="2000" dirty="0" smtClean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3908" y="5905114"/>
                    <a:ext cx="4054189" cy="993940"/>
                  </a:xfrm>
                  <a:prstGeom prst="roundRect">
                    <a:avLst>
                      <a:gd name="adj" fmla="val 24205"/>
                    </a:avLst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 w="19050">
                    <a:solidFill>
                      <a:schemeClr val="accent4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/>
                  <p:cNvSpPr txBox="1"/>
                  <p:nvPr/>
                </p:nvSpPr>
                <p:spPr>
                  <a:xfrm>
                    <a:off x="1774357" y="7204441"/>
                    <a:ext cx="3628348" cy="492978"/>
                  </a:xfrm>
                  <a:prstGeom prst="roundRect">
                    <a:avLst>
                      <a:gd name="adj" fmla="val 33278"/>
                    </a:avLst>
                  </a:prstGeom>
                  <a:noFill/>
                  <a:ln w="19050">
                    <a:solidFill>
                      <a:schemeClr val="accent4">
                        <a:lumMod val="75000"/>
                      </a:schemeClr>
                    </a:solidFill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kumimoji="1" lang="en-US" altLang="zh-CN" sz="2000" dirty="0" smtClean="0"/>
                      <a:t>Clip </a:t>
                    </a:r>
                    <a14:m>
                      <m:oMath xmlns:m="http://schemas.openxmlformats.org/officeDocument/2006/math">
                        <m:r>
                          <a:rPr kumimoji="1" lang="en-US" altLang="zh-CN" sz="2000" i="1">
                            <a:latin typeface="Cambria Math" charset="0"/>
                          </a:rPr>
                          <m:t>𝑤</m:t>
                        </m:r>
                      </m:oMath>
                    </a14:m>
                    <a:r>
                      <a:rPr kumimoji="1" lang="en-US" altLang="zh-CN" sz="2000" dirty="0" smtClean="0"/>
                      <a:t> back to be nonnegative </a:t>
                    </a:r>
                    <a:endParaRPr kumimoji="1" lang="zh-CN" altLang="en-US" sz="2000" dirty="0"/>
                  </a:p>
                </p:txBody>
              </p:sp>
            </mc:Choice>
            <mc:Fallback xmlns="">
              <p:sp>
                <p:nvSpPr>
                  <p:cNvPr id="16" name="文本框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4357" y="7204441"/>
                    <a:ext cx="3628348" cy="492978"/>
                  </a:xfrm>
                  <a:prstGeom prst="roundRect">
                    <a:avLst>
                      <a:gd name="adj" fmla="val 33278"/>
                    </a:avLst>
                  </a:prstGeom>
                  <a:blipFill rotWithShape="0">
                    <a:blip r:embed="rId5"/>
                    <a:stretch>
                      <a:fillRect b="-9524"/>
                    </a:stretch>
                  </a:blipFill>
                  <a:ln w="19050">
                    <a:solidFill>
                      <a:schemeClr val="accent4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直线箭头连接符 18"/>
              <p:cNvCxnSpPr>
                <a:stCxn id="35" idx="2"/>
                <a:endCxn id="15" idx="0"/>
              </p:cNvCxnSpPr>
              <p:nvPr/>
            </p:nvCxnSpPr>
            <p:spPr>
              <a:xfrm>
                <a:off x="3565947" y="5540252"/>
                <a:ext cx="15056" cy="364862"/>
              </a:xfrm>
              <a:prstGeom prst="straightConnector1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箭头连接符 19"/>
              <p:cNvCxnSpPr>
                <a:stCxn id="15" idx="2"/>
                <a:endCxn id="16" idx="0"/>
              </p:cNvCxnSpPr>
              <p:nvPr/>
            </p:nvCxnSpPr>
            <p:spPr>
              <a:xfrm>
                <a:off x="3581003" y="6899054"/>
                <a:ext cx="7528" cy="305387"/>
              </a:xfrm>
              <a:prstGeom prst="straightConnector1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1794260" y="3895441"/>
                    <a:ext cx="3543373" cy="899577"/>
                  </a:xfrm>
                  <a:prstGeom prst="roundRect">
                    <a:avLst>
                      <a:gd name="adj" fmla="val 37187"/>
                    </a:avLst>
                  </a:prstGeom>
                  <a:noFill/>
                  <a:ln w="19050">
                    <a:solidFill>
                      <a:schemeClr val="accent4">
                        <a:lumMod val="75000"/>
                      </a:schemeClr>
                    </a:solidFill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altLang="zh-CN" sz="2000" b="0" dirty="0" smtClean="0">
                        <a:ea typeface="Cambria Math" charset="0"/>
                        <a:cs typeface="Cambria Math" charset="0"/>
                      </a:rPr>
                      <a:t>Set </a:t>
                    </a:r>
                    <a14:m>
                      <m:oMath xmlns:m="http://schemas.openxmlformats.org/officeDocument/2006/math">
                        <m:r>
                          <a:rPr lang="en-US" altLang="zh-CN" sz="20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kumimoji="1" lang="en-US" altLang="zh-CN" sz="2000" dirty="0" smtClean="0"/>
                      <a:t>, </a:t>
                    </a:r>
                    <a14:m>
                      <m:oMath xmlns:m="http://schemas.openxmlformats.org/officeDocument/2006/math">
                        <m:r>
                          <a:rPr lang="en-US" altLang="zh-CN" sz="20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kumimoji="1" lang="en-US" altLang="zh-CN" sz="2000" dirty="0" smtClean="0"/>
                      <a:t>. Set initial condition of weights and bias.</a:t>
                    </a:r>
                    <a:endParaRPr kumimoji="1" lang="zh-CN" altLang="en-US" sz="2000" dirty="0"/>
                  </a:p>
                </p:txBody>
              </p:sp>
            </mc:Choice>
            <mc:Fallback xmlns="">
              <p:sp>
                <p:nvSpPr>
                  <p:cNvPr id="28" name="文本框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4260" y="3895441"/>
                    <a:ext cx="3543373" cy="899577"/>
                  </a:xfrm>
                  <a:prstGeom prst="roundRect">
                    <a:avLst>
                      <a:gd name="adj" fmla="val 37187"/>
                    </a:avLst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 w="19050">
                    <a:solidFill>
                      <a:schemeClr val="accent4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文本框 31"/>
              <p:cNvSpPr txBox="1"/>
              <p:nvPr/>
            </p:nvSpPr>
            <p:spPr>
              <a:xfrm>
                <a:off x="2864995" y="8069534"/>
                <a:ext cx="1447071" cy="508456"/>
              </a:xfrm>
              <a:prstGeom prst="roundRect">
                <a:avLst>
                  <a:gd name="adj" fmla="val 37187"/>
                </a:avLst>
              </a:prstGeom>
              <a:no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en-US" altLang="zh-CN" sz="2000" smtClean="0"/>
                  <a:t>Output</a:t>
                </a:r>
                <a:endParaRPr kumimoji="1" lang="zh-CN" altLang="en-US" sz="2000" dirty="0"/>
              </a:p>
            </p:txBody>
          </p:sp>
          <p:cxnSp>
            <p:nvCxnSpPr>
              <p:cNvPr id="33" name="直线箭头连接符 32"/>
              <p:cNvCxnSpPr>
                <a:stCxn id="16" idx="2"/>
                <a:endCxn id="32" idx="0"/>
              </p:cNvCxnSpPr>
              <p:nvPr/>
            </p:nvCxnSpPr>
            <p:spPr>
              <a:xfrm>
                <a:off x="3588531" y="7697419"/>
                <a:ext cx="0" cy="372115"/>
              </a:xfrm>
              <a:prstGeom prst="straightConnector1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箭头连接符 45"/>
              <p:cNvCxnSpPr/>
              <p:nvPr/>
            </p:nvCxnSpPr>
            <p:spPr>
              <a:xfrm>
                <a:off x="1378832" y="5692203"/>
                <a:ext cx="2187114" cy="1497"/>
              </a:xfrm>
              <a:prstGeom prst="straightConnector1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连接符 47"/>
              <p:cNvCxnSpPr/>
              <p:nvPr/>
            </p:nvCxnSpPr>
            <p:spPr>
              <a:xfrm flipH="1">
                <a:off x="1368241" y="5692203"/>
                <a:ext cx="10591" cy="218977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48"/>
              <p:cNvCxnSpPr/>
              <p:nvPr/>
            </p:nvCxnSpPr>
            <p:spPr>
              <a:xfrm flipH="1" flipV="1">
                <a:off x="1378832" y="7881979"/>
                <a:ext cx="2209698" cy="1497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文本框 53"/>
              <p:cNvSpPr txBox="1"/>
              <p:nvPr/>
            </p:nvSpPr>
            <p:spPr>
              <a:xfrm>
                <a:off x="1497109" y="7854520"/>
                <a:ext cx="9110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/>
                  <a:t>t</a:t>
                </a:r>
                <a:r>
                  <a:rPr kumimoji="1" lang="en-US" altLang="zh-CN" sz="2000" smtClean="0"/>
                  <a:t>=t+1</a:t>
                </a:r>
                <a:endParaRPr kumimoji="1" lang="zh-CN" altLang="en-US" sz="2000" dirty="0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2791381" y="5031796"/>
                <a:ext cx="1549132" cy="508456"/>
              </a:xfrm>
              <a:prstGeom prst="roundRect">
                <a:avLst>
                  <a:gd name="adj" fmla="val 37187"/>
                </a:avLst>
              </a:prstGeom>
              <a:no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zh-CN" sz="2000" b="0" dirty="0" smtClean="0">
                    <a:ea typeface="Cambria Math" charset="0"/>
                    <a:cs typeface="Cambria Math" charset="0"/>
                  </a:rPr>
                  <a:t>Input data</a:t>
                </a:r>
                <a:r>
                  <a:rPr kumimoji="1" lang="en-US" altLang="zh-CN" sz="2000" dirty="0" smtClean="0"/>
                  <a:t>.</a:t>
                </a:r>
                <a:endParaRPr kumimoji="1" lang="zh-CN" altLang="en-US" sz="2000" dirty="0"/>
              </a:p>
            </p:txBody>
          </p:sp>
          <p:cxnSp>
            <p:nvCxnSpPr>
              <p:cNvPr id="36" name="直线箭头连接符 35"/>
              <p:cNvCxnSpPr>
                <a:stCxn id="28" idx="2"/>
                <a:endCxn id="35" idx="0"/>
              </p:cNvCxnSpPr>
              <p:nvPr/>
            </p:nvCxnSpPr>
            <p:spPr>
              <a:xfrm>
                <a:off x="3565947" y="4795018"/>
                <a:ext cx="0" cy="236778"/>
              </a:xfrm>
              <a:prstGeom prst="straightConnector1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椭圆 91"/>
            <p:cNvSpPr/>
            <p:nvPr/>
          </p:nvSpPr>
          <p:spPr>
            <a:xfrm>
              <a:off x="1276531" y="3534091"/>
              <a:ext cx="599090" cy="59909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 smtClean="0"/>
                <a:t>1</a:t>
              </a:r>
              <a:endParaRPr kumimoji="1" lang="zh-CN" altLang="en-US" sz="280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7967" y="5256639"/>
            <a:ext cx="47625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906515" y="1678329"/>
                <a:ext cx="7923105" cy="152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smtClean="0"/>
                  <a:t>We are </a:t>
                </a:r>
                <a:r>
                  <a:rPr kumimoji="1" lang="en-US" altLang="zh-CN" sz="2000" dirty="0" smtClean="0"/>
                  <a:t>trying to solve the following constraint optimization problem: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mr-IN" altLang="zh-CN" sz="20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CN" sz="2000" i="1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mr-IN" altLang="zh-CN" sz="2000">
                                      <a:latin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lang="el-GR" altLang="zh-CN" sz="20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ℱ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{</m:t>
                              </m:r>
                              <m:sSup>
                                <m:sSupPr>
                                  <m:ctrlPr>
                                    <a:rPr kumimoji="1" lang="en-US" altLang="zh-CN" sz="200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𝐾𝐿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zh-CN" sz="20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CN" sz="2000" i="1" smtClean="0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2000" b="0" i="1" smtClean="0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sz="2000" b="0" i="1" smtClean="0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1" lang="en-US" altLang="zh-CN" sz="2000" dirty="0"/>
              </a:p>
              <a:p>
                <a:pPr algn="ctr"/>
                <a:r>
                  <a:rPr kumimoji="1" lang="en-US" altLang="zh-CN" sz="2000" dirty="0" smtClean="0"/>
                  <a:t>              </a:t>
                </a:r>
                <a:r>
                  <a:rPr kumimoji="1" lang="en-US" altLang="zh-CN" sz="2000" dirty="0" err="1" smtClean="0"/>
                  <a:t>s.t.</a:t>
                </a:r>
                <a:r>
                  <a:rPr kumimoji="1" lang="en-US" altLang="zh-CN" sz="200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𝑤</m:t>
                    </m:r>
                    <m:r>
                      <a:rPr kumimoji="1" lang="en-US" altLang="zh-CN" sz="2000" b="0" i="1" smtClean="0">
                        <a:latin typeface="Cambria Math" charset="0"/>
                      </a:rPr>
                      <m:t>&gt;0</m:t>
                    </m:r>
                  </m:oMath>
                </a14:m>
                <a:endParaRPr kumimoji="1" lang="en-US" altLang="zh-CN" sz="2000" dirty="0" smtClean="0"/>
              </a:p>
              <a:p>
                <a:r>
                  <a:rPr kumimoji="1" lang="en-US" altLang="zh-CN" sz="2000" dirty="0" smtClean="0"/>
                  <a:t>and activation functions </a:t>
                </a:r>
                <a:r>
                  <a:rPr kumimoji="1" lang="en-US" altLang="zh-CN" sz="2000" dirty="0"/>
                  <a:t>are monotonously </a:t>
                </a:r>
                <a:r>
                  <a:rPr kumimoji="1" lang="en-US" altLang="zh-CN" sz="2000" dirty="0" smtClean="0"/>
                  <a:t>increasing.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515" y="1678329"/>
                <a:ext cx="7923105" cy="1529778"/>
              </a:xfrm>
              <a:prstGeom prst="rect">
                <a:avLst/>
              </a:prstGeom>
              <a:blipFill rotWithShape="0">
                <a:blip r:embed="rId8"/>
                <a:stretch>
                  <a:fillRect l="-847" t="-1992" b="-6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29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457" y="-28821"/>
            <a:ext cx="10515600" cy="1767417"/>
          </a:xfrm>
        </p:spPr>
        <p:txBody>
          <a:bodyPr/>
          <a:lstStyle/>
          <a:p>
            <a:r>
              <a:rPr kumimoji="1" lang="en-US" altLang="zh-CN" sz="8800" dirty="0"/>
              <a:t>1</a:t>
            </a:r>
            <a:r>
              <a:rPr kumimoji="1" lang="en-US" altLang="zh-CN" dirty="0" smtClean="0"/>
              <a:t>D TEST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04" y="204997"/>
            <a:ext cx="4676384" cy="1178448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0" y="1383445"/>
            <a:ext cx="12192000" cy="0"/>
          </a:xfrm>
          <a:prstGeom prst="line">
            <a:avLst/>
          </a:prstGeom>
          <a:ln w="57150">
            <a:solidFill>
              <a:srgbClr val="C89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855955" y="2525724"/>
            <a:ext cx="2434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Input Data:</a:t>
            </a:r>
            <a:endParaRPr kumimoji="1" lang="zh-CN" altLang="en-US" sz="2400" dirty="0"/>
          </a:p>
        </p:txBody>
      </p:sp>
      <p:sp>
        <p:nvSpPr>
          <p:cNvPr id="50" name="文本框 49"/>
          <p:cNvSpPr txBox="1"/>
          <p:nvPr/>
        </p:nvSpPr>
        <p:spPr>
          <a:xfrm>
            <a:off x="599630" y="1777557"/>
            <a:ext cx="546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(One hidden layer with 10 nodes)</a:t>
            </a:r>
            <a:endParaRPr kumimoji="1" lang="zh-CN" altLang="en-US" sz="2800" dirty="0"/>
          </a:p>
        </p:txBody>
      </p:sp>
      <p:sp>
        <p:nvSpPr>
          <p:cNvPr id="53" name="文本框 52"/>
          <p:cNvSpPr txBox="1"/>
          <p:nvPr/>
        </p:nvSpPr>
        <p:spPr>
          <a:xfrm>
            <a:off x="7583359" y="5232511"/>
            <a:ext cx="2518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50000 Iterations:</a:t>
            </a:r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709" y="5694176"/>
            <a:ext cx="4431031" cy="3024918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3739600" y="5979481"/>
            <a:ext cx="2518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4</a:t>
            </a:r>
            <a:r>
              <a:rPr kumimoji="1" lang="en-US" altLang="zh-CN" sz="2400" dirty="0" smtClean="0"/>
              <a:t>0000 Iterations:</a:t>
            </a:r>
            <a:endParaRPr kumimoji="1"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340" y="6442723"/>
            <a:ext cx="2764971" cy="19182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30" y="6442723"/>
            <a:ext cx="2764971" cy="191824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630" y="2981096"/>
            <a:ext cx="4258310" cy="2907007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86498" y="5961449"/>
            <a:ext cx="2518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20000 Iterations:</a:t>
            </a:r>
            <a:endParaRPr kumimoji="1" lang="zh-CN" altLang="en-US" sz="2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9063" y="3281317"/>
            <a:ext cx="2746295" cy="187480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7523" y="3265711"/>
            <a:ext cx="2766849" cy="187384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9078693" y="2819652"/>
            <a:ext cx="2518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1</a:t>
            </a:r>
            <a:r>
              <a:rPr kumimoji="1" lang="en-US" altLang="zh-CN" sz="2400" dirty="0" smtClean="0"/>
              <a:t>0000 Iterations:</a:t>
            </a:r>
            <a:endParaRPr kumimoji="1" lang="zh-CN" altLang="en-US" sz="2400" dirty="0"/>
          </a:p>
        </p:txBody>
      </p:sp>
      <p:sp>
        <p:nvSpPr>
          <p:cNvPr id="45" name="文本框 44"/>
          <p:cNvSpPr txBox="1"/>
          <p:nvPr/>
        </p:nvSpPr>
        <p:spPr>
          <a:xfrm>
            <a:off x="6062214" y="2819652"/>
            <a:ext cx="2518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0 Iterations: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0006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457" y="-28821"/>
            <a:ext cx="10515600" cy="1767417"/>
          </a:xfrm>
        </p:spPr>
        <p:txBody>
          <a:bodyPr/>
          <a:lstStyle/>
          <a:p>
            <a:r>
              <a:rPr kumimoji="1" lang="en-US" altLang="zh-CN" sz="8800" dirty="0" smtClean="0"/>
              <a:t>2</a:t>
            </a:r>
            <a:r>
              <a:rPr kumimoji="1" lang="en-US" altLang="zh-CN" dirty="0" smtClean="0"/>
              <a:t>D TEST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04" y="204997"/>
            <a:ext cx="4676384" cy="1178448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0" y="1383445"/>
            <a:ext cx="12192000" cy="0"/>
          </a:xfrm>
          <a:prstGeom prst="line">
            <a:avLst/>
          </a:prstGeom>
          <a:ln w="57150">
            <a:solidFill>
              <a:srgbClr val="C89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529155" y="1650047"/>
            <a:ext cx="546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(One hidden layer with 10 nodes)</a:t>
            </a:r>
            <a:endParaRPr kumimoji="1" lang="zh-CN" altLang="en-US" sz="2800" dirty="0"/>
          </a:p>
        </p:txBody>
      </p:sp>
      <p:grpSp>
        <p:nvGrpSpPr>
          <p:cNvPr id="19" name="组 18"/>
          <p:cNvGrpSpPr/>
          <p:nvPr/>
        </p:nvGrpSpPr>
        <p:grpSpPr>
          <a:xfrm>
            <a:off x="1588570" y="2148157"/>
            <a:ext cx="9997773" cy="461665"/>
            <a:chOff x="1588570" y="2148157"/>
            <a:chExt cx="9997773" cy="461665"/>
          </a:xfrm>
        </p:grpSpPr>
        <p:sp>
          <p:nvSpPr>
            <p:cNvPr id="42" name="文本框 41"/>
            <p:cNvSpPr txBox="1"/>
            <p:nvPr/>
          </p:nvSpPr>
          <p:spPr>
            <a:xfrm>
              <a:off x="1588570" y="2148157"/>
              <a:ext cx="24347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 smtClean="0"/>
                <a:t>Input Data</a:t>
              </a:r>
              <a:endParaRPr kumimoji="1" lang="zh-CN" altLang="en-US" sz="2400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9067894" y="2148157"/>
              <a:ext cx="2518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7</a:t>
              </a:r>
              <a:r>
                <a:rPr kumimoji="1" lang="en-US" altLang="zh-CN" sz="2400" dirty="0" smtClean="0"/>
                <a:t>0000 Iterations:</a:t>
              </a:r>
              <a:endParaRPr kumimoji="1" lang="zh-CN" altLang="en-US" sz="2400" dirty="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239704" y="2148157"/>
              <a:ext cx="2518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 smtClean="0"/>
                <a:t>0 Iterations:</a:t>
              </a:r>
              <a:endParaRPr kumimoji="1" lang="zh-CN" altLang="en-US" sz="2400" dirty="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079" y="2602644"/>
            <a:ext cx="3516264" cy="25485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30" y="2602644"/>
            <a:ext cx="3516264" cy="254857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841" y="2602644"/>
            <a:ext cx="3516264" cy="254857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538" y="6165890"/>
            <a:ext cx="3493805" cy="25322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630" y="6158705"/>
            <a:ext cx="3493805" cy="253229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9097" y="6173943"/>
            <a:ext cx="3493805" cy="2532295"/>
          </a:xfrm>
          <a:prstGeom prst="rect">
            <a:avLst/>
          </a:prstGeom>
        </p:spPr>
      </p:pic>
      <p:grpSp>
        <p:nvGrpSpPr>
          <p:cNvPr id="27" name="组 26"/>
          <p:cNvGrpSpPr/>
          <p:nvPr/>
        </p:nvGrpSpPr>
        <p:grpSpPr>
          <a:xfrm>
            <a:off x="1500041" y="5784432"/>
            <a:ext cx="9997773" cy="461665"/>
            <a:chOff x="1588570" y="2148157"/>
            <a:chExt cx="9997773" cy="461665"/>
          </a:xfrm>
        </p:grpSpPr>
        <p:sp>
          <p:nvSpPr>
            <p:cNvPr id="28" name="文本框 27"/>
            <p:cNvSpPr txBox="1"/>
            <p:nvPr/>
          </p:nvSpPr>
          <p:spPr>
            <a:xfrm>
              <a:off x="1588570" y="2148157"/>
              <a:ext cx="24347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 smtClean="0"/>
                <a:t>Input Data</a:t>
              </a:r>
              <a:endParaRPr kumimoji="1" lang="zh-CN" altLang="en-US" sz="2400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067894" y="2148157"/>
              <a:ext cx="2518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 smtClean="0"/>
                <a:t>50000 Iterations:</a:t>
              </a:r>
              <a:endParaRPr kumimoji="1" lang="zh-CN" altLang="en-US" sz="2400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239704" y="2148157"/>
              <a:ext cx="2518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 smtClean="0"/>
                <a:t>0 Iterations:</a:t>
              </a:r>
              <a:endParaRPr kumimoji="1" lang="zh-CN" altLang="en-US" sz="2400" dirty="0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566493" y="5303733"/>
            <a:ext cx="8987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(One hidden layer with 32 nodes with poor </a:t>
            </a:r>
            <a:r>
              <a:rPr kumimoji="1" lang="en-US" altLang="zh-CN" sz="2800" smtClean="0"/>
              <a:t>initial condition)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3435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457" y="-28821"/>
            <a:ext cx="10515600" cy="1767417"/>
          </a:xfrm>
        </p:spPr>
        <p:txBody>
          <a:bodyPr/>
          <a:lstStyle/>
          <a:p>
            <a:r>
              <a:rPr kumimoji="1" lang="en-US" altLang="zh-CN" sz="8800" dirty="0"/>
              <a:t>L</a:t>
            </a:r>
            <a:r>
              <a:rPr kumimoji="1" lang="en-US" altLang="zh-CN" dirty="0" smtClean="0"/>
              <a:t>OGISTIC TEST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04" y="204997"/>
            <a:ext cx="4676384" cy="1178448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0" y="1383445"/>
            <a:ext cx="12192000" cy="0"/>
          </a:xfrm>
          <a:prstGeom prst="line">
            <a:avLst/>
          </a:prstGeom>
          <a:ln w="57150">
            <a:solidFill>
              <a:srgbClr val="C89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642428" y="6941111"/>
            <a:ext cx="4193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chemeClr val="accent4">
                    <a:lumMod val="50000"/>
                  </a:schemeClr>
                </a:solidFill>
              </a:rPr>
              <a:t>(Still debugging</a:t>
            </a:r>
            <a:r>
              <a:rPr kumimoji="1" lang="mr-IN" altLang="zh-CN" sz="3600" dirty="0" smtClean="0">
                <a:solidFill>
                  <a:schemeClr val="accent4">
                    <a:lumMod val="50000"/>
                  </a:schemeClr>
                </a:solidFill>
              </a:rPr>
              <a:t>…</a:t>
            </a:r>
            <a:r>
              <a:rPr kumimoji="1" lang="en-US" altLang="zh-CN" sz="360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kumimoji="1" lang="zh-CN" altLang="en-US" sz="3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0932" y="1991738"/>
            <a:ext cx="4090971" cy="1261884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Preparing data:</a:t>
            </a:r>
          </a:p>
          <a:p>
            <a:r>
              <a:rPr kumimoji="1" lang="en-US" altLang="zh-CN" sz="2400" dirty="0" smtClean="0"/>
              <a:t>Extract data with label 0 and 1;</a:t>
            </a:r>
          </a:p>
          <a:p>
            <a:r>
              <a:rPr kumimoji="1" lang="en-US" altLang="zh-CN" sz="2400" dirty="0" smtClean="0"/>
              <a:t>Split training data and test data</a:t>
            </a:r>
            <a:endParaRPr kumimoji="1"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056468" y="3854502"/>
            <a:ext cx="3759897" cy="1261884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Core iteration:</a:t>
            </a:r>
          </a:p>
          <a:p>
            <a:r>
              <a:rPr kumimoji="1" lang="en-US" altLang="zh-CN" sz="2400" dirty="0" smtClean="0"/>
              <a:t>Construct graph and do iterations to minimize KLD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6090639" y="3569488"/>
                <a:ext cx="4745418" cy="1831912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dirty="0" smtClean="0"/>
                  <a:t>Target distribution:</a:t>
                </a:r>
              </a:p>
              <a:p>
                <a:r>
                  <a:rPr kumimoji="1" lang="en-US" altLang="zh-CN" sz="2800" b="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8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kumimoji="1" lang="en-US" altLang="zh-CN" sz="28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kumimoji="1" lang="en-US" altLang="zh-CN" sz="2800" b="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kumimoji="1" lang="en-US" altLang="zh-CN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</m:d>
                    <m:nary>
                      <m:naryPr>
                        <m:chr m:val="∏"/>
                        <m:supHide m:val="on"/>
                        <m:ctrlPr>
                          <a:rPr kumimoji="1" lang="en-US" altLang="zh-CN" sz="28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800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CN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</m:d>
                      </m:e>
                    </m:nary>
                    <m:r>
                      <a:rPr kumimoji="1" lang="en-US" altLang="zh-CN" sz="2800" b="0" i="0" smtClean="0">
                        <a:latin typeface="Cambria Math" charset="0"/>
                      </a:rPr>
                      <m:t>/</m:t>
                    </m:r>
                    <m:r>
                      <m:rPr>
                        <m:sty m:val="p"/>
                      </m:rPr>
                      <a:rPr kumimoji="1" lang="en-US" altLang="zh-CN" sz="2800" b="0" i="0" smtClean="0">
                        <a:latin typeface="Cambria Math" charset="0"/>
                      </a:rPr>
                      <m:t>C</m:t>
                    </m:r>
                  </m:oMath>
                </a14:m>
                <a:endParaRPr kumimoji="1" lang="en-US" altLang="zh-CN" sz="2800" dirty="0" smtClean="0"/>
              </a:p>
              <a:p>
                <a:r>
                  <a:rPr kumimoji="1" lang="en-US" altLang="zh-CN" sz="2800" dirty="0" smtClean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unc>
                      <m:funcPr>
                        <m:ctrlP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exp</m:t>
                        </m:r>
                      </m:fName>
                      <m:e>
                        <m:sSubSup>
                          <m:sSubSupPr>
                            <m:ctrlP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(−||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||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  <m:sup>
                            <m: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  <m:nary>
                      <m:naryPr>
                        <m:chr m:val="∏"/>
                        <m:supHide m:val="on"/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800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</m:d>
                      </m:e>
                    </m:nary>
                  </m:oMath>
                </a14:m>
                <a:endParaRPr kumimoji="1" lang="en-US" altLang="zh-CN" sz="2800" dirty="0" smtClean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639" y="3569488"/>
                <a:ext cx="4745418" cy="1831912"/>
              </a:xfrm>
              <a:prstGeom prst="rect">
                <a:avLst/>
              </a:prstGeom>
              <a:blipFill rotWithShape="0">
                <a:blip r:embed="rId4"/>
                <a:stretch>
                  <a:fillRect l="-2433" t="-2980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1892040" y="5717266"/>
            <a:ext cx="2088752" cy="52322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/>
              <a:t>Evaluation</a:t>
            </a:r>
          </a:p>
        </p:txBody>
      </p:sp>
      <p:cxnSp>
        <p:nvCxnSpPr>
          <p:cNvPr id="4" name="直线箭头连接符 3"/>
          <p:cNvCxnSpPr>
            <a:stCxn id="15" idx="2"/>
            <a:endCxn id="16" idx="0"/>
          </p:cNvCxnSpPr>
          <p:nvPr/>
        </p:nvCxnSpPr>
        <p:spPr>
          <a:xfrm flipH="1">
            <a:off x="2936417" y="3253622"/>
            <a:ext cx="1" cy="60088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16" idx="3"/>
            <a:endCxn id="17" idx="1"/>
          </p:cNvCxnSpPr>
          <p:nvPr/>
        </p:nvCxnSpPr>
        <p:spPr>
          <a:xfrm>
            <a:off x="4816365" y="4485444"/>
            <a:ext cx="1274274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stCxn id="16" idx="2"/>
            <a:endCxn id="18" idx="0"/>
          </p:cNvCxnSpPr>
          <p:nvPr/>
        </p:nvCxnSpPr>
        <p:spPr>
          <a:xfrm flipH="1">
            <a:off x="2936416" y="5116386"/>
            <a:ext cx="1" cy="60088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49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457" y="-28821"/>
            <a:ext cx="10515600" cy="1767417"/>
          </a:xfrm>
        </p:spPr>
        <p:txBody>
          <a:bodyPr/>
          <a:lstStyle/>
          <a:p>
            <a:r>
              <a:rPr kumimoji="1" lang="en-US" altLang="zh-CN" sz="8800" dirty="0"/>
              <a:t>W</a:t>
            </a:r>
            <a:r>
              <a:rPr kumimoji="1" lang="en-US" altLang="zh-CN" dirty="0" smtClean="0"/>
              <a:t>ASSERSTEIN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04" y="204997"/>
            <a:ext cx="4676384" cy="1178448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0" y="1383445"/>
            <a:ext cx="12192000" cy="0"/>
          </a:xfrm>
          <a:prstGeom prst="line">
            <a:avLst/>
          </a:prstGeom>
          <a:ln w="57150">
            <a:solidFill>
              <a:srgbClr val="C89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934926" y="2561893"/>
                <a:ext cx="10322143" cy="3192349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 smtClean="0"/>
                  <a:t>There is a fundamental difficulty in using Wasserstein distance as loss function. We will need to compute: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mr-IN" altLang="zh-CN" sz="24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4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zh-CN" sz="240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𝒲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zh-CN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e>
                              </m:d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))]</m:t>
                          </m:r>
                        </m:e>
                      </m:func>
                    </m:oMath>
                  </m:oMathPara>
                </a14:m>
                <a:endParaRPr kumimoji="1" lang="en-US" altLang="zh-CN" sz="2400" dirty="0" smtClean="0"/>
              </a:p>
              <a:p>
                <a:r>
                  <a:rPr kumimoji="1" lang="en-US" altLang="zh-CN" sz="2400" dirty="0"/>
                  <a:t>w</a:t>
                </a:r>
                <a:r>
                  <a:rPr kumimoji="1" lang="en-US" altLang="zh-CN" sz="2400" dirty="0" smtClean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CN" sz="2400" dirty="0" smtClean="0"/>
                  <a:t> is the target distribution.</a:t>
                </a:r>
              </a:p>
              <a:p>
                <a:r>
                  <a:rPr kumimoji="1" lang="en-US" altLang="zh-CN" sz="2400" dirty="0" smtClean="0"/>
                  <a:t>The problem is in the problem setting, we do not have data that is from target distribution, which 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en-US" altLang="zh-CN" sz="2400" dirty="0" smtClean="0"/>
                  <a:t> very demanding to compute.</a:t>
                </a:r>
              </a:p>
              <a:p>
                <a:r>
                  <a:rPr kumimoji="1" lang="en-US" altLang="zh-CN" sz="2400" dirty="0" smtClean="0"/>
                  <a:t>The WGAN bypass this problem because in the problem setting of GAN, they do have </a:t>
                </a:r>
                <a:r>
                  <a:rPr kumimoji="1" lang="en-US" altLang="zh-CN" sz="2400" dirty="0"/>
                  <a:t>data that is from target </a:t>
                </a:r>
                <a:r>
                  <a:rPr kumimoji="1" lang="en-US" altLang="zh-CN" sz="2400" dirty="0" smtClean="0"/>
                  <a:t>distribution.</a:t>
                </a:r>
                <a:endParaRPr kumimoji="1" lang="zh-CN" altLang="en-US" sz="24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26" y="2561893"/>
                <a:ext cx="10322143" cy="3192349"/>
              </a:xfrm>
              <a:prstGeom prst="rect">
                <a:avLst/>
              </a:prstGeom>
              <a:blipFill rotWithShape="0">
                <a:blip r:embed="rId4"/>
                <a:stretch>
                  <a:fillRect l="-825" t="-1331" b="-3042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1620973" y="6418487"/>
            <a:ext cx="8950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I will go on looking for solutions of this problem, but it does </a:t>
            </a:r>
            <a:r>
              <a:rPr kumimoji="1" lang="en-US" altLang="zh-CN" sz="2400" smtClean="0"/>
              <a:t>not seem </a:t>
            </a:r>
            <a:r>
              <a:rPr kumimoji="1" lang="en-US" altLang="zh-CN" sz="2400" dirty="0" smtClean="0"/>
              <a:t>can be easily bypassed.</a:t>
            </a:r>
            <a:endParaRPr kumimoji="1"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56772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内容占位符 1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2118"/>
            <a:ext cx="12192000" cy="6858000"/>
          </a:xfrm>
          <a:prstGeom prst="rect">
            <a:avLst/>
          </a:prstGeom>
        </p:spPr>
      </p:pic>
      <p:sp>
        <p:nvSpPr>
          <p:cNvPr id="4" name="AutoShape 2" descr="rl.png"/>
          <p:cNvSpPr>
            <a:spLocks noChangeAspect="1" noChangeArrowheads="1"/>
          </p:cNvSpPr>
          <p:nvPr/>
        </p:nvSpPr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7" name="矩形 6"/>
          <p:cNvSpPr/>
          <p:nvPr/>
        </p:nvSpPr>
        <p:spPr>
          <a:xfrm>
            <a:off x="0" y="36169"/>
            <a:ext cx="12192000" cy="9130734"/>
          </a:xfrm>
          <a:prstGeom prst="rect">
            <a:avLst/>
          </a:prstGeom>
          <a:solidFill>
            <a:schemeClr val="lt1">
              <a:alpha val="81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992247" y="2775691"/>
            <a:ext cx="10160331" cy="269603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9600" dirty="0"/>
              <a:t>Thanks </a:t>
            </a:r>
            <a:r>
              <a:rPr lang="en-US" altLang="zh-CN" sz="9600"/>
              <a:t>for your time</a:t>
            </a:r>
            <a:endParaRPr kumimoji="1" lang="zh-CN" altLang="en-US" sz="9600" dirty="0"/>
          </a:p>
        </p:txBody>
      </p:sp>
      <p:sp>
        <p:nvSpPr>
          <p:cNvPr id="9" name="副标题 2"/>
          <p:cNvSpPr txBox="1">
            <a:spLocks/>
          </p:cNvSpPr>
          <p:nvPr/>
        </p:nvSpPr>
        <p:spPr>
          <a:xfrm>
            <a:off x="406402" y="7141028"/>
            <a:ext cx="11332025" cy="550395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en-US" altLang="zh-CN" sz="2400" dirty="0"/>
              <a:t>If you have further comments or questions, please email me at </a:t>
            </a:r>
            <a:r>
              <a:rPr kumimoji="1" lang="en-US" altLang="zh-CN" sz="2400" dirty="0">
                <a:hlinkClick r:id="rId3"/>
              </a:rPr>
              <a:t>xieyujia@gatech.edu</a:t>
            </a:r>
            <a:r>
              <a:rPr kumimoji="1" lang="en-US" altLang="zh-CN" sz="2400" dirty="0"/>
              <a:t>. 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1"/>
            <a:ext cx="12192000" cy="110211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0" y="7964384"/>
            <a:ext cx="12192000" cy="118388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766" y="1278906"/>
            <a:ext cx="4676384" cy="117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2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8693</TotalTime>
  <Words>477</Words>
  <Application>Microsoft Macintosh PowerPoint</Application>
  <PresentationFormat>自定义</PresentationFormat>
  <Paragraphs>61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Calibri</vt:lpstr>
      <vt:lpstr>Calibri Light</vt:lpstr>
      <vt:lpstr>Cambria Math</vt:lpstr>
      <vt:lpstr>DengXian</vt:lpstr>
      <vt:lpstr>Mangal</vt:lpstr>
      <vt:lpstr>Microsoft YaHei</vt:lpstr>
      <vt:lpstr>等线</vt:lpstr>
      <vt:lpstr>等线 Light</vt:lpstr>
      <vt:lpstr>Arial</vt:lpstr>
      <vt:lpstr>Office 主题</vt:lpstr>
      <vt:lpstr>PowerPoint 演示文稿</vt:lpstr>
      <vt:lpstr>REVIEW</vt:lpstr>
      <vt:lpstr>1D TEST</vt:lpstr>
      <vt:lpstr>2D TEST</vt:lpstr>
      <vt:lpstr>LOGISTIC TEST</vt:lpstr>
      <vt:lpstr>WASSERSTEIN</vt:lpstr>
      <vt:lpstr>PowerPoint 演示文稿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Xie, Yujia</dc:creator>
  <cp:lastModifiedBy>Xie, Yujia</cp:lastModifiedBy>
  <cp:revision>155</cp:revision>
  <cp:lastPrinted>2017-02-18T00:31:29Z</cp:lastPrinted>
  <dcterms:created xsi:type="dcterms:W3CDTF">2017-02-17T20:23:42Z</dcterms:created>
  <dcterms:modified xsi:type="dcterms:W3CDTF">2017-04-05T15:07:47Z</dcterms:modified>
</cp:coreProperties>
</file>